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9144000" cy="5143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>
                <a:solidFill>
                  <a:srgbClr val="AE7A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>
                <a:solidFill>
                  <a:srgbClr val="AE7A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2095215" y="2047748"/>
            <a:ext cx="5893434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>
                <a:solidFill>
                  <a:srgbClr val="AE7A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>
                <a:solidFill>
                  <a:srgbClr val="AE7A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30" y="2824500"/>
            <a:ext cx="7370445" cy="2319020"/>
          </a:xfrm>
          <a:custGeom>
            <a:rect b="b" l="l" r="r" t="t"/>
            <a:pathLst>
              <a:path extrusionOk="0" h="2319020" w="7370445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3582599" y="1550700"/>
            <a:ext cx="5561965" cy="3592829"/>
          </a:xfrm>
          <a:custGeom>
            <a:rect b="b" l="l" r="r" t="t"/>
            <a:pathLst>
              <a:path extrusionOk="0" h="3592829" w="5561965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5058904" y="0"/>
            <a:ext cx="4085590" cy="2052955"/>
          </a:xfrm>
          <a:custGeom>
            <a:rect b="b" l="l" r="r" t="t"/>
            <a:pathLst>
              <a:path extrusionOk="0" h="2052955" w="4085590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203263" y="596"/>
            <a:ext cx="8737600" cy="4937125"/>
          </a:xfrm>
          <a:custGeom>
            <a:rect b="b" l="l" r="r" t="t"/>
            <a:pathLst>
              <a:path extrusionOk="0" h="4937125" w="8737600">
                <a:moveTo>
                  <a:pt x="8737511" y="205663"/>
                </a:moveTo>
                <a:lnTo>
                  <a:pt x="1987232" y="205663"/>
                </a:lnTo>
                <a:lnTo>
                  <a:pt x="2302294" y="0"/>
                </a:lnTo>
                <a:lnTo>
                  <a:pt x="2160587" y="0"/>
                </a:lnTo>
                <a:lnTo>
                  <a:pt x="1845525" y="205663"/>
                </a:lnTo>
                <a:lnTo>
                  <a:pt x="1732800" y="205663"/>
                </a:lnTo>
                <a:lnTo>
                  <a:pt x="2047862" y="0"/>
                </a:lnTo>
                <a:lnTo>
                  <a:pt x="1906155" y="0"/>
                </a:lnTo>
                <a:lnTo>
                  <a:pt x="1591094" y="205663"/>
                </a:lnTo>
                <a:lnTo>
                  <a:pt x="1478368" y="205663"/>
                </a:lnTo>
                <a:lnTo>
                  <a:pt x="1793430" y="0"/>
                </a:lnTo>
                <a:lnTo>
                  <a:pt x="1651723" y="0"/>
                </a:lnTo>
                <a:lnTo>
                  <a:pt x="1336662" y="205663"/>
                </a:lnTo>
                <a:lnTo>
                  <a:pt x="0" y="205663"/>
                </a:lnTo>
                <a:lnTo>
                  <a:pt x="0" y="4936655"/>
                </a:lnTo>
                <a:lnTo>
                  <a:pt x="8737511" y="4936655"/>
                </a:lnTo>
                <a:lnTo>
                  <a:pt x="8737511" y="205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905383" y="596"/>
            <a:ext cx="2250440" cy="1044575"/>
          </a:xfrm>
          <a:custGeom>
            <a:rect b="b" l="l" r="r" t="t"/>
            <a:pathLst>
              <a:path extrusionOk="0" h="1044575" w="2250440">
                <a:moveTo>
                  <a:pt x="1741500" y="0"/>
                </a:moveTo>
                <a:lnTo>
                  <a:pt x="1599806" y="0"/>
                </a:lnTo>
                <a:lnTo>
                  <a:pt x="0" y="1044308"/>
                </a:lnTo>
                <a:lnTo>
                  <a:pt x="141706" y="1044308"/>
                </a:lnTo>
                <a:lnTo>
                  <a:pt x="1741500" y="0"/>
                </a:lnTo>
                <a:close/>
              </a:path>
              <a:path extrusionOk="0" h="1044575" w="2250440">
                <a:moveTo>
                  <a:pt x="1995932" y="0"/>
                </a:moveTo>
                <a:lnTo>
                  <a:pt x="1854225" y="0"/>
                </a:lnTo>
                <a:lnTo>
                  <a:pt x="254431" y="1044308"/>
                </a:lnTo>
                <a:lnTo>
                  <a:pt x="396138" y="1044308"/>
                </a:lnTo>
                <a:lnTo>
                  <a:pt x="1995932" y="0"/>
                </a:lnTo>
                <a:close/>
              </a:path>
              <a:path extrusionOk="0" h="1044575" w="2250440">
                <a:moveTo>
                  <a:pt x="2250363" y="0"/>
                </a:moveTo>
                <a:lnTo>
                  <a:pt x="2108657" y="0"/>
                </a:lnTo>
                <a:lnTo>
                  <a:pt x="508863" y="1044308"/>
                </a:lnTo>
                <a:lnTo>
                  <a:pt x="650570" y="1044308"/>
                </a:lnTo>
                <a:lnTo>
                  <a:pt x="2250363" y="0"/>
                </a:lnTo>
                <a:close/>
              </a:path>
            </a:pathLst>
          </a:custGeom>
          <a:solidFill>
            <a:srgbClr val="163EF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7057466" y="5092"/>
            <a:ext cx="1851660" cy="752475"/>
          </a:xfrm>
          <a:custGeom>
            <a:rect b="b" l="l" r="r" t="t"/>
            <a:pathLst>
              <a:path extrusionOk="0" h="752475" w="1851659">
                <a:moveTo>
                  <a:pt x="1249235" y="0"/>
                </a:moveTo>
                <a:lnTo>
                  <a:pt x="1188504" y="0"/>
                </a:lnTo>
                <a:lnTo>
                  <a:pt x="0" y="752106"/>
                </a:lnTo>
                <a:lnTo>
                  <a:pt x="60731" y="752106"/>
                </a:lnTo>
                <a:lnTo>
                  <a:pt x="1249235" y="0"/>
                </a:lnTo>
                <a:close/>
              </a:path>
              <a:path extrusionOk="0" h="752475" w="1851659">
                <a:moveTo>
                  <a:pt x="1550263" y="0"/>
                </a:moveTo>
                <a:lnTo>
                  <a:pt x="1489532" y="0"/>
                </a:lnTo>
                <a:lnTo>
                  <a:pt x="301015" y="752106"/>
                </a:lnTo>
                <a:lnTo>
                  <a:pt x="361746" y="752106"/>
                </a:lnTo>
                <a:lnTo>
                  <a:pt x="1550263" y="0"/>
                </a:lnTo>
                <a:close/>
              </a:path>
              <a:path extrusionOk="0" h="752475" w="1851659">
                <a:moveTo>
                  <a:pt x="1851279" y="0"/>
                </a:moveTo>
                <a:lnTo>
                  <a:pt x="1790547" y="0"/>
                </a:lnTo>
                <a:lnTo>
                  <a:pt x="602030" y="752106"/>
                </a:lnTo>
                <a:lnTo>
                  <a:pt x="662762" y="752106"/>
                </a:lnTo>
                <a:lnTo>
                  <a:pt x="1851279" y="0"/>
                </a:lnTo>
                <a:close/>
              </a:path>
            </a:pathLst>
          </a:custGeom>
          <a:solidFill>
            <a:srgbClr val="2339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6553022" y="4217860"/>
            <a:ext cx="2389505" cy="925830"/>
          </a:xfrm>
          <a:custGeom>
            <a:rect b="b" l="l" r="r" t="t"/>
            <a:pathLst>
              <a:path extrusionOk="0" h="925829" w="2389504">
                <a:moveTo>
                  <a:pt x="1612138" y="0"/>
                </a:moveTo>
                <a:lnTo>
                  <a:pt x="1462887" y="0"/>
                </a:lnTo>
                <a:lnTo>
                  <a:pt x="0" y="925728"/>
                </a:lnTo>
                <a:lnTo>
                  <a:pt x="149250" y="925728"/>
                </a:lnTo>
                <a:lnTo>
                  <a:pt x="1612138" y="0"/>
                </a:lnTo>
                <a:close/>
              </a:path>
              <a:path extrusionOk="0" h="925829" w="2389504">
                <a:moveTo>
                  <a:pt x="2000605" y="0"/>
                </a:moveTo>
                <a:lnTo>
                  <a:pt x="1851355" y="0"/>
                </a:lnTo>
                <a:lnTo>
                  <a:pt x="388467" y="925728"/>
                </a:lnTo>
                <a:lnTo>
                  <a:pt x="537718" y="925728"/>
                </a:lnTo>
                <a:lnTo>
                  <a:pt x="2000605" y="0"/>
                </a:lnTo>
                <a:close/>
              </a:path>
              <a:path extrusionOk="0" h="925829" w="2389504">
                <a:moveTo>
                  <a:pt x="2389073" y="0"/>
                </a:moveTo>
                <a:lnTo>
                  <a:pt x="2239822" y="0"/>
                </a:lnTo>
                <a:lnTo>
                  <a:pt x="776935" y="925728"/>
                </a:lnTo>
                <a:lnTo>
                  <a:pt x="926185" y="925728"/>
                </a:lnTo>
                <a:lnTo>
                  <a:pt x="2389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99148" y="4055655"/>
            <a:ext cx="2795905" cy="1083310"/>
          </a:xfrm>
          <a:custGeom>
            <a:rect b="b" l="l" r="r" t="t"/>
            <a:pathLst>
              <a:path extrusionOk="0" h="1083310" w="2795905">
                <a:moveTo>
                  <a:pt x="1886331" y="0"/>
                </a:moveTo>
                <a:lnTo>
                  <a:pt x="1711883" y="0"/>
                </a:lnTo>
                <a:lnTo>
                  <a:pt x="0" y="1083310"/>
                </a:lnTo>
                <a:lnTo>
                  <a:pt x="174447" y="1083310"/>
                </a:lnTo>
                <a:lnTo>
                  <a:pt x="1886331" y="0"/>
                </a:lnTo>
                <a:close/>
              </a:path>
              <a:path extrusionOk="0" h="1083310" w="2795905">
                <a:moveTo>
                  <a:pt x="2340876" y="0"/>
                </a:moveTo>
                <a:lnTo>
                  <a:pt x="2166416" y="0"/>
                </a:lnTo>
                <a:lnTo>
                  <a:pt x="454533" y="1083310"/>
                </a:lnTo>
                <a:lnTo>
                  <a:pt x="628980" y="1083310"/>
                </a:lnTo>
                <a:lnTo>
                  <a:pt x="2340876" y="0"/>
                </a:lnTo>
                <a:close/>
              </a:path>
              <a:path extrusionOk="0" h="1083310" w="2795905">
                <a:moveTo>
                  <a:pt x="2795409" y="0"/>
                </a:moveTo>
                <a:lnTo>
                  <a:pt x="2620949" y="0"/>
                </a:lnTo>
                <a:lnTo>
                  <a:pt x="909066" y="1083310"/>
                </a:lnTo>
                <a:lnTo>
                  <a:pt x="1083525" y="1083310"/>
                </a:lnTo>
                <a:lnTo>
                  <a:pt x="2795409" y="0"/>
                </a:lnTo>
                <a:close/>
              </a:path>
            </a:pathLst>
          </a:custGeom>
          <a:solidFill>
            <a:srgbClr val="0078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AE7A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2095215" y="2047748"/>
            <a:ext cx="5893434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8.jp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8868" y="0"/>
            <a:ext cx="3585131" cy="19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623790" cy="197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3693"/>
            <a:ext cx="2657900" cy="198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0598" y="3076993"/>
            <a:ext cx="3573401" cy="20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577739" y="2072132"/>
            <a:ext cx="10198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3510" lvl="0" marL="155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Sharing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6578802" y="1950211"/>
            <a:ext cx="13500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3510" lvl="0" marL="155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Fellowship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577739" y="2821939"/>
            <a:ext cx="9944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3510" lvl="0" marL="155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Friends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77994" y="403724"/>
            <a:ext cx="3148498" cy="25934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/>
        </p:nvSpPr>
        <p:spPr>
          <a:xfrm>
            <a:off x="6998368" y="2727451"/>
            <a:ext cx="5880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3510" lvl="0" marL="155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Fun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2958548" y="3692652"/>
            <a:ext cx="2306320" cy="87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118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Since 1988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5079" lvl="0" marL="12700" marR="5080" rtl="0" algn="l">
              <a:lnSpc>
                <a:spcPct val="112857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Meeting the second Tuesday of each month at 9:30 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2384345" y="770181"/>
            <a:ext cx="4312285" cy="263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635" lvl="0" marL="12700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Interesting Guest Speakers provide informative and interesting subjects of interest to members.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775">
            <a:spAutoFit/>
          </a:bodyPr>
          <a:lstStyle/>
          <a:p>
            <a:pPr indent="-1269" lvl="0" marL="11430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Educational visits; Lunches; Breakfasts plus other outings and activities are optional extras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1941408" y="1500741"/>
            <a:ext cx="5198110" cy="1762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27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We have an excellent monthly newsletter; the “Probe”</a:t>
            </a:r>
            <a:endParaRPr sz="3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1946156" y="1013381"/>
            <a:ext cx="5187950" cy="263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currently enjoy about 85 active members with meetings’ turnout of about 55%.	Annual dues are currently $40.00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3021120" y="478027"/>
            <a:ext cx="29718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Why join a Probus Group?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6" y="38968"/>
            <a:ext cx="1910528" cy="15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2095215" y="2047748"/>
            <a:ext cx="5893434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Meeting new people, making new friends, and discovering new interests are just some of the advantages of being a PROBUS member.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850"/>
          </a:p>
          <a:p>
            <a:pPr indent="0" lvl="0" marL="12700" marR="1778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PROBUS stimulates thought</a:t>
            </a:r>
            <a:r>
              <a:rPr lang="en-US" strike="sngStrike"/>
              <a:t>s</a:t>
            </a:r>
            <a:r>
              <a:rPr lang="en-US" strike="noStrike"/>
              <a:t>, interest and participation in activities at a time in life when it is easy to become complacent.</a:t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4559" y="3744436"/>
            <a:ext cx="1869440" cy="139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572" y="2105855"/>
            <a:ext cx="1786837" cy="150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4A86E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8"/>
          <p:cNvGrpSpPr/>
          <p:nvPr/>
        </p:nvGrpSpPr>
        <p:grpSpPr>
          <a:xfrm>
            <a:off x="0" y="0"/>
            <a:ext cx="9144564" cy="5143690"/>
            <a:chOff x="0" y="0"/>
            <a:chExt cx="9144564" cy="5143690"/>
          </a:xfrm>
        </p:grpSpPr>
        <p:sp>
          <p:nvSpPr>
            <p:cNvPr id="69" name="Google Shape;69;p8"/>
            <p:cNvSpPr/>
            <p:nvPr/>
          </p:nvSpPr>
          <p:spPr>
            <a:xfrm>
              <a:off x="30" y="2824500"/>
              <a:ext cx="7370445" cy="2319020"/>
            </a:xfrm>
            <a:custGeom>
              <a:rect b="b" l="l" r="r" t="t"/>
              <a:pathLst>
                <a:path extrusionOk="0" h="2319020" w="7370445">
                  <a:moveTo>
                    <a:pt x="7370399" y="2318999"/>
                  </a:moveTo>
                  <a:lnTo>
                    <a:pt x="0" y="2318999"/>
                  </a:lnTo>
                  <a:lnTo>
                    <a:pt x="0" y="0"/>
                  </a:lnTo>
                  <a:lnTo>
                    <a:pt x="7370399" y="2318999"/>
                  </a:lnTo>
                  <a:close/>
                </a:path>
              </a:pathLst>
            </a:custGeom>
            <a:solidFill>
              <a:srgbClr val="0078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3582599" y="1550700"/>
              <a:ext cx="5561965" cy="3592829"/>
            </a:xfrm>
            <a:custGeom>
              <a:rect b="b" l="l" r="r" t="t"/>
              <a:pathLst>
                <a:path extrusionOk="0" h="3592829" w="5561965">
                  <a:moveTo>
                    <a:pt x="5561399" y="3592799"/>
                  </a:moveTo>
                  <a:lnTo>
                    <a:pt x="0" y="3592799"/>
                  </a:lnTo>
                  <a:lnTo>
                    <a:pt x="5561399" y="0"/>
                  </a:lnTo>
                  <a:lnTo>
                    <a:pt x="5561399" y="3592799"/>
                  </a:lnTo>
                  <a:close/>
                </a:path>
              </a:pathLst>
            </a:custGeom>
            <a:solidFill>
              <a:srgbClr val="C4A1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5058904" y="0"/>
              <a:ext cx="4085590" cy="2052955"/>
            </a:xfrm>
            <a:custGeom>
              <a:rect b="b" l="l" r="r" t="t"/>
              <a:pathLst>
                <a:path extrusionOk="0" h="2052955" w="4085590">
                  <a:moveTo>
                    <a:pt x="4085100" y="2052599"/>
                  </a:moveTo>
                  <a:lnTo>
                    <a:pt x="0" y="0"/>
                  </a:lnTo>
                  <a:lnTo>
                    <a:pt x="4085100" y="0"/>
                  </a:lnTo>
                  <a:lnTo>
                    <a:pt x="4085100" y="2052599"/>
                  </a:lnTo>
                  <a:close/>
                </a:path>
              </a:pathLst>
            </a:custGeom>
            <a:solidFill>
              <a:srgbClr val="2339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" name="Google Shape;7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8"/>
            <p:cNvSpPr/>
            <p:nvPr/>
          </p:nvSpPr>
          <p:spPr>
            <a:xfrm>
              <a:off x="203263" y="596"/>
              <a:ext cx="8737600" cy="4937125"/>
            </a:xfrm>
            <a:custGeom>
              <a:rect b="b" l="l" r="r" t="t"/>
              <a:pathLst>
                <a:path extrusionOk="0" h="4937125" w="8737600">
                  <a:moveTo>
                    <a:pt x="8737511" y="205663"/>
                  </a:moveTo>
                  <a:lnTo>
                    <a:pt x="1987232" y="205663"/>
                  </a:lnTo>
                  <a:lnTo>
                    <a:pt x="2302294" y="0"/>
                  </a:lnTo>
                  <a:lnTo>
                    <a:pt x="2160587" y="0"/>
                  </a:lnTo>
                  <a:lnTo>
                    <a:pt x="1845525" y="205663"/>
                  </a:lnTo>
                  <a:lnTo>
                    <a:pt x="1732800" y="205663"/>
                  </a:lnTo>
                  <a:lnTo>
                    <a:pt x="2047862" y="0"/>
                  </a:lnTo>
                  <a:lnTo>
                    <a:pt x="1906155" y="0"/>
                  </a:lnTo>
                  <a:lnTo>
                    <a:pt x="1591094" y="205663"/>
                  </a:lnTo>
                  <a:lnTo>
                    <a:pt x="1478368" y="205663"/>
                  </a:lnTo>
                  <a:lnTo>
                    <a:pt x="1793430" y="0"/>
                  </a:lnTo>
                  <a:lnTo>
                    <a:pt x="1651723" y="0"/>
                  </a:lnTo>
                  <a:lnTo>
                    <a:pt x="1336662" y="205663"/>
                  </a:lnTo>
                  <a:lnTo>
                    <a:pt x="0" y="205663"/>
                  </a:lnTo>
                  <a:lnTo>
                    <a:pt x="0" y="4936655"/>
                  </a:lnTo>
                  <a:lnTo>
                    <a:pt x="8737511" y="4936655"/>
                  </a:lnTo>
                  <a:lnTo>
                    <a:pt x="8737511" y="205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905383" y="596"/>
              <a:ext cx="2250440" cy="1044575"/>
            </a:xfrm>
            <a:custGeom>
              <a:rect b="b" l="l" r="r" t="t"/>
              <a:pathLst>
                <a:path extrusionOk="0" h="1044575" w="2250440">
                  <a:moveTo>
                    <a:pt x="1741500" y="0"/>
                  </a:moveTo>
                  <a:lnTo>
                    <a:pt x="1599806" y="0"/>
                  </a:lnTo>
                  <a:lnTo>
                    <a:pt x="0" y="1044308"/>
                  </a:lnTo>
                  <a:lnTo>
                    <a:pt x="141706" y="1044308"/>
                  </a:lnTo>
                  <a:lnTo>
                    <a:pt x="1741500" y="0"/>
                  </a:lnTo>
                  <a:close/>
                </a:path>
                <a:path extrusionOk="0" h="1044575" w="2250440">
                  <a:moveTo>
                    <a:pt x="1995932" y="0"/>
                  </a:moveTo>
                  <a:lnTo>
                    <a:pt x="1854225" y="0"/>
                  </a:lnTo>
                  <a:lnTo>
                    <a:pt x="254431" y="1044308"/>
                  </a:lnTo>
                  <a:lnTo>
                    <a:pt x="396138" y="1044308"/>
                  </a:lnTo>
                  <a:lnTo>
                    <a:pt x="1995932" y="0"/>
                  </a:lnTo>
                  <a:close/>
                </a:path>
                <a:path extrusionOk="0" h="1044575" w="2250440">
                  <a:moveTo>
                    <a:pt x="2250363" y="0"/>
                  </a:moveTo>
                  <a:lnTo>
                    <a:pt x="2108657" y="0"/>
                  </a:lnTo>
                  <a:lnTo>
                    <a:pt x="508863" y="1044308"/>
                  </a:lnTo>
                  <a:lnTo>
                    <a:pt x="650570" y="1044308"/>
                  </a:lnTo>
                  <a:lnTo>
                    <a:pt x="2250363" y="0"/>
                  </a:lnTo>
                  <a:close/>
                </a:path>
              </a:pathLst>
            </a:custGeom>
            <a:solidFill>
              <a:srgbClr val="163E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7057466" y="5092"/>
              <a:ext cx="1851660" cy="752475"/>
            </a:xfrm>
            <a:custGeom>
              <a:rect b="b" l="l" r="r" t="t"/>
              <a:pathLst>
                <a:path extrusionOk="0" h="752475" w="1851659">
                  <a:moveTo>
                    <a:pt x="1249235" y="0"/>
                  </a:moveTo>
                  <a:lnTo>
                    <a:pt x="1188504" y="0"/>
                  </a:lnTo>
                  <a:lnTo>
                    <a:pt x="0" y="752106"/>
                  </a:lnTo>
                  <a:lnTo>
                    <a:pt x="60731" y="752106"/>
                  </a:lnTo>
                  <a:lnTo>
                    <a:pt x="1249235" y="0"/>
                  </a:lnTo>
                  <a:close/>
                </a:path>
                <a:path extrusionOk="0" h="752475" w="1851659">
                  <a:moveTo>
                    <a:pt x="1550263" y="0"/>
                  </a:moveTo>
                  <a:lnTo>
                    <a:pt x="1489532" y="0"/>
                  </a:lnTo>
                  <a:lnTo>
                    <a:pt x="301015" y="752106"/>
                  </a:lnTo>
                  <a:lnTo>
                    <a:pt x="361746" y="752106"/>
                  </a:lnTo>
                  <a:lnTo>
                    <a:pt x="1550263" y="0"/>
                  </a:lnTo>
                  <a:close/>
                </a:path>
                <a:path extrusionOk="0" h="752475" w="1851659">
                  <a:moveTo>
                    <a:pt x="1851279" y="0"/>
                  </a:moveTo>
                  <a:lnTo>
                    <a:pt x="1790547" y="0"/>
                  </a:lnTo>
                  <a:lnTo>
                    <a:pt x="602030" y="752106"/>
                  </a:lnTo>
                  <a:lnTo>
                    <a:pt x="662762" y="752106"/>
                  </a:lnTo>
                  <a:lnTo>
                    <a:pt x="1851279" y="0"/>
                  </a:lnTo>
                  <a:close/>
                </a:path>
              </a:pathLst>
            </a:custGeom>
            <a:solidFill>
              <a:srgbClr val="2339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6553022" y="4217860"/>
              <a:ext cx="2389505" cy="925830"/>
            </a:xfrm>
            <a:custGeom>
              <a:rect b="b" l="l" r="r" t="t"/>
              <a:pathLst>
                <a:path extrusionOk="0" h="925829" w="2389504">
                  <a:moveTo>
                    <a:pt x="1612138" y="0"/>
                  </a:moveTo>
                  <a:lnTo>
                    <a:pt x="1462887" y="0"/>
                  </a:lnTo>
                  <a:lnTo>
                    <a:pt x="0" y="925728"/>
                  </a:lnTo>
                  <a:lnTo>
                    <a:pt x="149250" y="925728"/>
                  </a:lnTo>
                  <a:lnTo>
                    <a:pt x="1612138" y="0"/>
                  </a:lnTo>
                  <a:close/>
                </a:path>
                <a:path extrusionOk="0" h="925829" w="2389504">
                  <a:moveTo>
                    <a:pt x="2000605" y="0"/>
                  </a:moveTo>
                  <a:lnTo>
                    <a:pt x="1851355" y="0"/>
                  </a:lnTo>
                  <a:lnTo>
                    <a:pt x="388467" y="925728"/>
                  </a:lnTo>
                  <a:lnTo>
                    <a:pt x="537718" y="925728"/>
                  </a:lnTo>
                  <a:lnTo>
                    <a:pt x="2000605" y="0"/>
                  </a:lnTo>
                  <a:close/>
                </a:path>
                <a:path extrusionOk="0" h="925829" w="2389504">
                  <a:moveTo>
                    <a:pt x="2389073" y="0"/>
                  </a:moveTo>
                  <a:lnTo>
                    <a:pt x="2239822" y="0"/>
                  </a:lnTo>
                  <a:lnTo>
                    <a:pt x="776935" y="925728"/>
                  </a:lnTo>
                  <a:lnTo>
                    <a:pt x="926185" y="925728"/>
                  </a:lnTo>
                  <a:lnTo>
                    <a:pt x="2389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99148" y="4055655"/>
              <a:ext cx="2795905" cy="1083310"/>
            </a:xfrm>
            <a:custGeom>
              <a:rect b="b" l="l" r="r" t="t"/>
              <a:pathLst>
                <a:path extrusionOk="0" h="1083310" w="2795905">
                  <a:moveTo>
                    <a:pt x="1886331" y="0"/>
                  </a:moveTo>
                  <a:lnTo>
                    <a:pt x="1711883" y="0"/>
                  </a:lnTo>
                  <a:lnTo>
                    <a:pt x="0" y="1083310"/>
                  </a:lnTo>
                  <a:lnTo>
                    <a:pt x="174447" y="1083310"/>
                  </a:lnTo>
                  <a:lnTo>
                    <a:pt x="1886331" y="0"/>
                  </a:lnTo>
                  <a:close/>
                </a:path>
                <a:path extrusionOk="0" h="1083310" w="2795905">
                  <a:moveTo>
                    <a:pt x="2340876" y="0"/>
                  </a:moveTo>
                  <a:lnTo>
                    <a:pt x="2166416" y="0"/>
                  </a:lnTo>
                  <a:lnTo>
                    <a:pt x="454533" y="1083310"/>
                  </a:lnTo>
                  <a:lnTo>
                    <a:pt x="628980" y="1083310"/>
                  </a:lnTo>
                  <a:lnTo>
                    <a:pt x="2340876" y="0"/>
                  </a:lnTo>
                  <a:close/>
                </a:path>
                <a:path extrusionOk="0" h="1083310" w="2795905">
                  <a:moveTo>
                    <a:pt x="2795409" y="0"/>
                  </a:moveTo>
                  <a:lnTo>
                    <a:pt x="2620949" y="0"/>
                  </a:lnTo>
                  <a:lnTo>
                    <a:pt x="909066" y="1083310"/>
                  </a:lnTo>
                  <a:lnTo>
                    <a:pt x="1083525" y="1083310"/>
                  </a:lnTo>
                  <a:lnTo>
                    <a:pt x="2795409" y="0"/>
                  </a:lnTo>
                  <a:close/>
                </a:path>
              </a:pathLst>
            </a:custGeom>
            <a:solidFill>
              <a:srgbClr val="0078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8"/>
          <p:cNvSpPr txBox="1"/>
          <p:nvPr>
            <p:ph type="title"/>
          </p:nvPr>
        </p:nvSpPr>
        <p:spPr>
          <a:xfrm>
            <a:off x="2229101" y="1485475"/>
            <a:ext cx="4836900" cy="24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2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Fellowship; Friendship and Fun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None/>
            </a:pPr>
            <a:r>
              <a:rPr lang="en-US" sz="11100"/>
              <a:t>Probus</a:t>
            </a:r>
            <a:endParaRPr sz="1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Probus, an acronym for Professional and Business, evolved from the Rotary Club in England in 1966.</a:t>
            </a:r>
            <a:endParaRPr sz="3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4500">
            <a:spAutoFit/>
          </a:bodyPr>
          <a:lstStyle/>
          <a:p>
            <a:pPr indent="-1269" lvl="0" marL="1143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Probus has grown worldwide and has about 250 clubs in Canada</a:t>
            </a:r>
            <a:endParaRPr sz="3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2437761" y="1267631"/>
            <a:ext cx="4204335" cy="263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065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Probus Canada is the umbrella core which guides all other clubs while retaining their autonomy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>
            <a:off x="1957013" y="795131"/>
            <a:ext cx="5166995" cy="263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70" lvl="0" marL="12700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Probus has about 4,000 clubs worldwide.	Probus Global enjoys about 1,000 members and meets monthly online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type="title"/>
          </p:nvPr>
        </p:nvSpPr>
        <p:spPr>
          <a:xfrm>
            <a:off x="2030671" y="901344"/>
            <a:ext cx="5019675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4425">
            <a:spAutoFit/>
          </a:bodyPr>
          <a:lstStyle/>
          <a:p>
            <a:pPr indent="0" lvl="0" marL="11430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Probus is open to retired or semi-retired professionals and business people plus others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999572" y="1159906"/>
            <a:ext cx="5081270" cy="263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904" lvl="0" marL="12065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men only, women only, and combined clubs.	Men and combined clubs are available in St Catharines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0" y="0"/>
            <a:ext cx="9144564" cy="5143690"/>
            <a:chOff x="0" y="0"/>
            <a:chExt cx="9144564" cy="5143690"/>
          </a:xfrm>
        </p:grpSpPr>
        <p:sp>
          <p:nvSpPr>
            <p:cNvPr id="115" name="Google Shape;115;p15"/>
            <p:cNvSpPr/>
            <p:nvPr/>
          </p:nvSpPr>
          <p:spPr>
            <a:xfrm>
              <a:off x="30" y="2824500"/>
              <a:ext cx="7370445" cy="2319020"/>
            </a:xfrm>
            <a:custGeom>
              <a:rect b="b" l="l" r="r" t="t"/>
              <a:pathLst>
                <a:path extrusionOk="0" h="2319020" w="7370445">
                  <a:moveTo>
                    <a:pt x="7370399" y="2318999"/>
                  </a:moveTo>
                  <a:lnTo>
                    <a:pt x="0" y="2318999"/>
                  </a:lnTo>
                  <a:lnTo>
                    <a:pt x="0" y="0"/>
                  </a:lnTo>
                  <a:lnTo>
                    <a:pt x="7370399" y="2318999"/>
                  </a:lnTo>
                  <a:close/>
                </a:path>
              </a:pathLst>
            </a:custGeom>
            <a:solidFill>
              <a:srgbClr val="0078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3582599" y="1550700"/>
              <a:ext cx="5561965" cy="3592829"/>
            </a:xfrm>
            <a:custGeom>
              <a:rect b="b" l="l" r="r" t="t"/>
              <a:pathLst>
                <a:path extrusionOk="0" h="3592829" w="5561965">
                  <a:moveTo>
                    <a:pt x="5561399" y="3592799"/>
                  </a:moveTo>
                  <a:lnTo>
                    <a:pt x="0" y="3592799"/>
                  </a:lnTo>
                  <a:lnTo>
                    <a:pt x="5561399" y="0"/>
                  </a:lnTo>
                  <a:lnTo>
                    <a:pt x="5561399" y="3592799"/>
                  </a:lnTo>
                  <a:close/>
                </a:path>
              </a:pathLst>
            </a:custGeom>
            <a:solidFill>
              <a:srgbClr val="C4A1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058904" y="0"/>
              <a:ext cx="4085590" cy="2052955"/>
            </a:xfrm>
            <a:custGeom>
              <a:rect b="b" l="l" r="r" t="t"/>
              <a:pathLst>
                <a:path extrusionOk="0" h="2052955" w="4085590">
                  <a:moveTo>
                    <a:pt x="4085100" y="2052599"/>
                  </a:moveTo>
                  <a:lnTo>
                    <a:pt x="0" y="0"/>
                  </a:lnTo>
                  <a:lnTo>
                    <a:pt x="4085100" y="0"/>
                  </a:lnTo>
                  <a:lnTo>
                    <a:pt x="4085100" y="2052599"/>
                  </a:lnTo>
                  <a:close/>
                </a:path>
              </a:pathLst>
            </a:custGeom>
            <a:solidFill>
              <a:srgbClr val="2339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" name="Google Shape;11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/>
            <p:nvPr/>
          </p:nvSpPr>
          <p:spPr>
            <a:xfrm>
              <a:off x="203263" y="596"/>
              <a:ext cx="8737600" cy="4937125"/>
            </a:xfrm>
            <a:custGeom>
              <a:rect b="b" l="l" r="r" t="t"/>
              <a:pathLst>
                <a:path extrusionOk="0" h="4937125" w="8737600">
                  <a:moveTo>
                    <a:pt x="8737511" y="205663"/>
                  </a:moveTo>
                  <a:lnTo>
                    <a:pt x="1987232" y="205663"/>
                  </a:lnTo>
                  <a:lnTo>
                    <a:pt x="2302294" y="0"/>
                  </a:lnTo>
                  <a:lnTo>
                    <a:pt x="2160587" y="0"/>
                  </a:lnTo>
                  <a:lnTo>
                    <a:pt x="1845525" y="205663"/>
                  </a:lnTo>
                  <a:lnTo>
                    <a:pt x="1732800" y="205663"/>
                  </a:lnTo>
                  <a:lnTo>
                    <a:pt x="2047862" y="0"/>
                  </a:lnTo>
                  <a:lnTo>
                    <a:pt x="1906155" y="0"/>
                  </a:lnTo>
                  <a:lnTo>
                    <a:pt x="1591094" y="205663"/>
                  </a:lnTo>
                  <a:lnTo>
                    <a:pt x="1478368" y="205663"/>
                  </a:lnTo>
                  <a:lnTo>
                    <a:pt x="1793430" y="0"/>
                  </a:lnTo>
                  <a:lnTo>
                    <a:pt x="1651723" y="0"/>
                  </a:lnTo>
                  <a:lnTo>
                    <a:pt x="1336662" y="205663"/>
                  </a:lnTo>
                  <a:lnTo>
                    <a:pt x="0" y="205663"/>
                  </a:lnTo>
                  <a:lnTo>
                    <a:pt x="0" y="4936655"/>
                  </a:lnTo>
                  <a:lnTo>
                    <a:pt x="8737511" y="4936655"/>
                  </a:lnTo>
                  <a:lnTo>
                    <a:pt x="8737511" y="205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905383" y="596"/>
              <a:ext cx="2250440" cy="1044575"/>
            </a:xfrm>
            <a:custGeom>
              <a:rect b="b" l="l" r="r" t="t"/>
              <a:pathLst>
                <a:path extrusionOk="0" h="1044575" w="2250440">
                  <a:moveTo>
                    <a:pt x="1741500" y="0"/>
                  </a:moveTo>
                  <a:lnTo>
                    <a:pt x="1599806" y="0"/>
                  </a:lnTo>
                  <a:lnTo>
                    <a:pt x="0" y="1044308"/>
                  </a:lnTo>
                  <a:lnTo>
                    <a:pt x="141706" y="1044308"/>
                  </a:lnTo>
                  <a:lnTo>
                    <a:pt x="1741500" y="0"/>
                  </a:lnTo>
                  <a:close/>
                </a:path>
                <a:path extrusionOk="0" h="1044575" w="2250440">
                  <a:moveTo>
                    <a:pt x="1995932" y="0"/>
                  </a:moveTo>
                  <a:lnTo>
                    <a:pt x="1854225" y="0"/>
                  </a:lnTo>
                  <a:lnTo>
                    <a:pt x="254431" y="1044308"/>
                  </a:lnTo>
                  <a:lnTo>
                    <a:pt x="396138" y="1044308"/>
                  </a:lnTo>
                  <a:lnTo>
                    <a:pt x="1995932" y="0"/>
                  </a:lnTo>
                  <a:close/>
                </a:path>
                <a:path extrusionOk="0" h="1044575" w="2250440">
                  <a:moveTo>
                    <a:pt x="2250363" y="0"/>
                  </a:moveTo>
                  <a:lnTo>
                    <a:pt x="2108657" y="0"/>
                  </a:lnTo>
                  <a:lnTo>
                    <a:pt x="508863" y="1044308"/>
                  </a:lnTo>
                  <a:lnTo>
                    <a:pt x="650570" y="1044308"/>
                  </a:lnTo>
                  <a:lnTo>
                    <a:pt x="2250363" y="0"/>
                  </a:lnTo>
                  <a:close/>
                </a:path>
              </a:pathLst>
            </a:custGeom>
            <a:solidFill>
              <a:srgbClr val="163E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7057466" y="5092"/>
              <a:ext cx="1851660" cy="752475"/>
            </a:xfrm>
            <a:custGeom>
              <a:rect b="b" l="l" r="r" t="t"/>
              <a:pathLst>
                <a:path extrusionOk="0" h="752475" w="1851659">
                  <a:moveTo>
                    <a:pt x="1249235" y="0"/>
                  </a:moveTo>
                  <a:lnTo>
                    <a:pt x="1188504" y="0"/>
                  </a:lnTo>
                  <a:lnTo>
                    <a:pt x="0" y="752106"/>
                  </a:lnTo>
                  <a:lnTo>
                    <a:pt x="60731" y="752106"/>
                  </a:lnTo>
                  <a:lnTo>
                    <a:pt x="1249235" y="0"/>
                  </a:lnTo>
                  <a:close/>
                </a:path>
                <a:path extrusionOk="0" h="752475" w="1851659">
                  <a:moveTo>
                    <a:pt x="1550263" y="0"/>
                  </a:moveTo>
                  <a:lnTo>
                    <a:pt x="1489532" y="0"/>
                  </a:lnTo>
                  <a:lnTo>
                    <a:pt x="301015" y="752106"/>
                  </a:lnTo>
                  <a:lnTo>
                    <a:pt x="361746" y="752106"/>
                  </a:lnTo>
                  <a:lnTo>
                    <a:pt x="1550263" y="0"/>
                  </a:lnTo>
                  <a:close/>
                </a:path>
                <a:path extrusionOk="0" h="752475" w="1851659">
                  <a:moveTo>
                    <a:pt x="1851279" y="0"/>
                  </a:moveTo>
                  <a:lnTo>
                    <a:pt x="1790547" y="0"/>
                  </a:lnTo>
                  <a:lnTo>
                    <a:pt x="602030" y="752106"/>
                  </a:lnTo>
                  <a:lnTo>
                    <a:pt x="662762" y="752106"/>
                  </a:lnTo>
                  <a:lnTo>
                    <a:pt x="1851279" y="0"/>
                  </a:lnTo>
                  <a:close/>
                </a:path>
              </a:pathLst>
            </a:custGeom>
            <a:solidFill>
              <a:srgbClr val="2339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6553022" y="4217860"/>
              <a:ext cx="2389505" cy="925830"/>
            </a:xfrm>
            <a:custGeom>
              <a:rect b="b" l="l" r="r" t="t"/>
              <a:pathLst>
                <a:path extrusionOk="0" h="925829" w="2389504">
                  <a:moveTo>
                    <a:pt x="1612138" y="0"/>
                  </a:moveTo>
                  <a:lnTo>
                    <a:pt x="1462887" y="0"/>
                  </a:lnTo>
                  <a:lnTo>
                    <a:pt x="0" y="925728"/>
                  </a:lnTo>
                  <a:lnTo>
                    <a:pt x="149250" y="925728"/>
                  </a:lnTo>
                  <a:lnTo>
                    <a:pt x="1612138" y="0"/>
                  </a:lnTo>
                  <a:close/>
                </a:path>
                <a:path extrusionOk="0" h="925829" w="2389504">
                  <a:moveTo>
                    <a:pt x="2000605" y="0"/>
                  </a:moveTo>
                  <a:lnTo>
                    <a:pt x="1851355" y="0"/>
                  </a:lnTo>
                  <a:lnTo>
                    <a:pt x="388467" y="925728"/>
                  </a:lnTo>
                  <a:lnTo>
                    <a:pt x="537718" y="925728"/>
                  </a:lnTo>
                  <a:lnTo>
                    <a:pt x="2000605" y="0"/>
                  </a:lnTo>
                  <a:close/>
                </a:path>
                <a:path extrusionOk="0" h="925829" w="2389504">
                  <a:moveTo>
                    <a:pt x="2389073" y="0"/>
                  </a:moveTo>
                  <a:lnTo>
                    <a:pt x="2239822" y="0"/>
                  </a:lnTo>
                  <a:lnTo>
                    <a:pt x="776935" y="925728"/>
                  </a:lnTo>
                  <a:lnTo>
                    <a:pt x="926185" y="925728"/>
                  </a:lnTo>
                  <a:lnTo>
                    <a:pt x="2389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99148" y="4055655"/>
              <a:ext cx="2795905" cy="1083310"/>
            </a:xfrm>
            <a:custGeom>
              <a:rect b="b" l="l" r="r" t="t"/>
              <a:pathLst>
                <a:path extrusionOk="0" h="1083310" w="2795905">
                  <a:moveTo>
                    <a:pt x="1886331" y="0"/>
                  </a:moveTo>
                  <a:lnTo>
                    <a:pt x="1711883" y="0"/>
                  </a:lnTo>
                  <a:lnTo>
                    <a:pt x="0" y="1083310"/>
                  </a:lnTo>
                  <a:lnTo>
                    <a:pt x="174447" y="1083310"/>
                  </a:lnTo>
                  <a:lnTo>
                    <a:pt x="1886331" y="0"/>
                  </a:lnTo>
                  <a:close/>
                </a:path>
                <a:path extrusionOk="0" h="1083310" w="2795905">
                  <a:moveTo>
                    <a:pt x="2340876" y="0"/>
                  </a:moveTo>
                  <a:lnTo>
                    <a:pt x="2166416" y="0"/>
                  </a:lnTo>
                  <a:lnTo>
                    <a:pt x="454533" y="1083310"/>
                  </a:lnTo>
                  <a:lnTo>
                    <a:pt x="628980" y="1083310"/>
                  </a:lnTo>
                  <a:lnTo>
                    <a:pt x="2340876" y="0"/>
                  </a:lnTo>
                  <a:close/>
                </a:path>
                <a:path extrusionOk="0" h="1083310" w="2795905">
                  <a:moveTo>
                    <a:pt x="2795409" y="0"/>
                  </a:moveTo>
                  <a:lnTo>
                    <a:pt x="2620949" y="0"/>
                  </a:lnTo>
                  <a:lnTo>
                    <a:pt x="909066" y="1083310"/>
                  </a:lnTo>
                  <a:lnTo>
                    <a:pt x="1083525" y="1083310"/>
                  </a:lnTo>
                  <a:lnTo>
                    <a:pt x="2795409" y="0"/>
                  </a:lnTo>
                  <a:close/>
                </a:path>
              </a:pathLst>
            </a:custGeom>
            <a:solidFill>
              <a:srgbClr val="0078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5"/>
          <p:cNvSpPr txBox="1"/>
          <p:nvPr/>
        </p:nvSpPr>
        <p:spPr>
          <a:xfrm>
            <a:off x="1955712" y="1026052"/>
            <a:ext cx="5168265" cy="3152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635" lvl="0" marL="12065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AE7A51"/>
                </a:solidFill>
                <a:latin typeface="Arial"/>
                <a:ea typeface="Arial"/>
                <a:cs typeface="Arial"/>
                <a:sym typeface="Arial"/>
              </a:rPr>
              <a:t>The Probus Club of St Catharines, men only, meets on the 2nd Tuesday of each month at the Grantham Lions Club on Niagara Street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